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4" r:id="rId19"/>
    <p:sldId id="285" r:id="rId20"/>
    <p:sldId id="286" r:id="rId21"/>
    <p:sldId id="287" r:id="rId22"/>
    <p:sldId id="288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5D123-7C20-4A95-BD0A-4C58598C0BE4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98267-450C-406D-AC92-CAC47CE09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436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98267-450C-406D-AC92-CAC47CE09ED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7112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F69AE8A-ADD1-4FAD-9367-EED1A1CECB25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A93FB53-54CB-4AE6-A104-2A21FBA607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565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AE8A-ADD1-4FAD-9367-EED1A1CECB25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3FB53-54CB-4AE6-A104-2A21FBA607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332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AE8A-ADD1-4FAD-9367-EED1A1CECB25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3FB53-54CB-4AE6-A104-2A21FBA607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5260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AE8A-ADD1-4FAD-9367-EED1A1CECB25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3FB53-54CB-4AE6-A104-2A21FBA607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2963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AE8A-ADD1-4FAD-9367-EED1A1CECB25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3FB53-54CB-4AE6-A104-2A21FBA607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2378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AE8A-ADD1-4FAD-9367-EED1A1CECB25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3FB53-54CB-4AE6-A104-2A21FBA607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68340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AE8A-ADD1-4FAD-9367-EED1A1CECB25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3FB53-54CB-4AE6-A104-2A21FBA607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604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F69AE8A-ADD1-4FAD-9367-EED1A1CECB25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3FB53-54CB-4AE6-A104-2A21FBA607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55682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F69AE8A-ADD1-4FAD-9367-EED1A1CECB25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3FB53-54CB-4AE6-A104-2A21FBA607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824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AE8A-ADD1-4FAD-9367-EED1A1CECB25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3FB53-54CB-4AE6-A104-2A21FBA607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687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AE8A-ADD1-4FAD-9367-EED1A1CECB25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3FB53-54CB-4AE6-A104-2A21FBA607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6759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AE8A-ADD1-4FAD-9367-EED1A1CECB25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3FB53-54CB-4AE6-A104-2A21FBA607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96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AE8A-ADD1-4FAD-9367-EED1A1CECB25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3FB53-54CB-4AE6-A104-2A21FBA607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1343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AE8A-ADD1-4FAD-9367-EED1A1CECB25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3FB53-54CB-4AE6-A104-2A21FBA607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1185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AE8A-ADD1-4FAD-9367-EED1A1CECB25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3FB53-54CB-4AE6-A104-2A21FBA607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900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AE8A-ADD1-4FAD-9367-EED1A1CECB25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3FB53-54CB-4AE6-A104-2A21FBA607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225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AE8A-ADD1-4FAD-9367-EED1A1CECB25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3FB53-54CB-4AE6-A104-2A21FBA607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386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F69AE8A-ADD1-4FAD-9367-EED1A1CECB25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A93FB53-54CB-4AE6-A104-2A21FBA607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0374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35A2-0484-186A-DC50-85E201F92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659571"/>
            <a:ext cx="8825658" cy="1659432"/>
          </a:xfrm>
        </p:spPr>
        <p:txBody>
          <a:bodyPr/>
          <a:lstStyle/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Optimization System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79BE5-2663-85AF-DF5A-193844787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59" y="2381897"/>
            <a:ext cx="2875043" cy="2504546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9312CE-8EEC-5E4B-A333-64B32A9FC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809" y="3458980"/>
            <a:ext cx="2875043" cy="243874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E6246D-71EF-7086-8727-914CB509B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411" y="2381902"/>
            <a:ext cx="3014406" cy="255695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4886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C5A2-C87A-3646-CCE3-4C0D27843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63" y="749512"/>
            <a:ext cx="4046627" cy="78823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Turnover Calculation (Inventory + Sales)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36F1B-8F28-6865-6FE0-7BC90E0F6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185" y="5282779"/>
            <a:ext cx="3965805" cy="7882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 how fast stock is moving based on sales and inventory.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2245BC4-1376-B6B3-E153-5F3AF60E6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21" t="22689" r="29062" b="10738"/>
          <a:stretch/>
        </p:blipFill>
        <p:spPr>
          <a:xfrm>
            <a:off x="5051687" y="929392"/>
            <a:ext cx="6901890" cy="5306516"/>
          </a:xfrm>
          <a:ln w="12700">
            <a:solidFill>
              <a:schemeClr val="tx1"/>
            </a:solidFill>
          </a:ln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6D153A04-3C1E-5732-666C-47EBC1449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19" y="2473812"/>
            <a:ext cx="4046628" cy="1678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query measures inventory efficiency by calculating the stock turnover ratio for each product using a join between Sales and Inventory data.</a:t>
            </a:r>
          </a:p>
        </p:txBody>
      </p:sp>
    </p:spTree>
    <p:extLst>
      <p:ext uri="{BB962C8B-B14F-4D97-AF65-F5344CB8AC3E}">
        <p14:creationId xmlns:p14="http://schemas.microsoft.com/office/powerpoint/2010/main" val="2044168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C5A2-C87A-3646-CCE3-4C0D27843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63" y="974360"/>
            <a:ext cx="4046627" cy="48843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Days Since Last Sale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36F1B-8F28-6865-6FE0-7BC90E0F6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185" y="5147869"/>
            <a:ext cx="3965805" cy="788233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find products that haven’t been sold recently → maybe slow-moving stock!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D7DE7-EEB5-D4C1-9409-1D2D66EA4928}"/>
              </a:ext>
            </a:extLst>
          </p:cNvPr>
          <p:cNvSpPr txBox="1"/>
          <p:nvPr/>
        </p:nvSpPr>
        <p:spPr>
          <a:xfrm>
            <a:off x="629589" y="2748620"/>
            <a:ext cx="4046628" cy="1324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This query calculates the number of days since each product was last sold to help identify slow-moving items.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9C599FD-B4D2-B03B-3B78-E5B024225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87" t="20297" r="48401" b="12701"/>
          <a:stretch/>
        </p:blipFill>
        <p:spPr>
          <a:xfrm>
            <a:off x="5141625" y="915027"/>
            <a:ext cx="6700603" cy="5307517"/>
          </a:xfr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0849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C5A2-C87A-3646-CCE3-4C0D27843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63" y="689550"/>
            <a:ext cx="4046627" cy="78823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Days Since Last Purchase Order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F1F048E-1C90-98ED-1E12-A65A3949A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655" t="22252" r="27668" b="11528"/>
          <a:stretch/>
        </p:blipFill>
        <p:spPr>
          <a:xfrm>
            <a:off x="5096657" y="839453"/>
            <a:ext cx="6775552" cy="5312893"/>
          </a:xfrm>
          <a:ln w="12700">
            <a:solidFill>
              <a:schemeClr val="tx1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36F1B-8F28-6865-6FE0-7BC90E0F6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185" y="5282779"/>
            <a:ext cx="3965805" cy="7882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Tracks when was the last time you reordered stock from a supplier.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D7DE7-EEB5-D4C1-9409-1D2D66EA4928}"/>
              </a:ext>
            </a:extLst>
          </p:cNvPr>
          <p:cNvSpPr txBox="1"/>
          <p:nvPr/>
        </p:nvSpPr>
        <p:spPr>
          <a:xfrm>
            <a:off x="576215" y="2328895"/>
            <a:ext cx="4046627" cy="1658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This query calculates how many days have passed since the last purchase order was placed for each product, helping track restocking activity.</a:t>
            </a:r>
          </a:p>
        </p:txBody>
      </p:sp>
    </p:spTree>
    <p:extLst>
      <p:ext uri="{BB962C8B-B14F-4D97-AF65-F5344CB8AC3E}">
        <p14:creationId xmlns:p14="http://schemas.microsoft.com/office/powerpoint/2010/main" val="1725811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C5A2-C87A-3646-CCE3-4C0D27843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63" y="689550"/>
            <a:ext cx="4046627" cy="78823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Next Delivery Date Based on Supplier Lead Time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36F1B-8F28-6865-6FE0-7BC90E0F6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185" y="5192839"/>
            <a:ext cx="3965805" cy="7882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Predicts when the next batch of stock will arrive, adding lead time.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D7DE7-EEB5-D4C1-9409-1D2D66EA4928}"/>
              </a:ext>
            </a:extLst>
          </p:cNvPr>
          <p:cNvSpPr txBox="1"/>
          <p:nvPr/>
        </p:nvSpPr>
        <p:spPr>
          <a:xfrm>
            <a:off x="576215" y="2538759"/>
            <a:ext cx="4205647" cy="1384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This query estimates the expected delivery date for each product by adding the supplier’s lead time to the latest purchase order date.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26ABE7-F8CB-A32F-82B4-24F52C81E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78" t="22936" r="18254" b="10878"/>
          <a:stretch/>
        </p:blipFill>
        <p:spPr>
          <a:xfrm>
            <a:off x="5051687" y="809471"/>
            <a:ext cx="6820821" cy="5321501"/>
          </a:xfr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7365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C5A2-C87A-3646-CCE3-4C0D27843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63" y="689550"/>
            <a:ext cx="4046627" cy="78823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CTE to Create Monthly Sales Report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36F1B-8F28-6865-6FE0-7BC90E0F6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185" y="5117889"/>
            <a:ext cx="3965805" cy="99810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Makes a clean CTE of monthly sales and then averages it for easy analysis!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D7DE7-EEB5-D4C1-9409-1D2D66EA4928}"/>
              </a:ext>
            </a:extLst>
          </p:cNvPr>
          <p:cNvSpPr txBox="1"/>
          <p:nvPr/>
        </p:nvSpPr>
        <p:spPr>
          <a:xfrm>
            <a:off x="546235" y="2418840"/>
            <a:ext cx="4205647" cy="188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This query calculates the average monthly sales for each product by first summarizing the total sales per product and month, and then averaging those totals across all months.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737501-43F3-EA7B-A8DF-710CD8D84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68" t="19904" r="14454" b="10964"/>
          <a:stretch/>
        </p:blipFill>
        <p:spPr>
          <a:xfrm>
            <a:off x="5006715" y="809472"/>
            <a:ext cx="7000808" cy="5321500"/>
          </a:xfr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2554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A2D895-4EFD-FCEA-3240-A20A74105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265" y="1693893"/>
            <a:ext cx="4571283" cy="78823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Products with Sales Above Average</a:t>
            </a:r>
            <a:endParaRPr lang="en-IN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E101B9-7E61-3924-7ABE-7943CB48B1CB}"/>
              </a:ext>
            </a:extLst>
          </p:cNvPr>
          <p:cNvSpPr txBox="1"/>
          <p:nvPr/>
        </p:nvSpPr>
        <p:spPr>
          <a:xfrm>
            <a:off x="600325" y="3207895"/>
            <a:ext cx="4953866" cy="1323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To identify which products are performing better than the average in sales, so I can prioritize their inventory management and avoid stockouts.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778DE-6452-4B82-9B7A-27FC8AD5EDE3}"/>
              </a:ext>
            </a:extLst>
          </p:cNvPr>
          <p:cNvSpPr txBox="1"/>
          <p:nvPr/>
        </p:nvSpPr>
        <p:spPr>
          <a:xfrm>
            <a:off x="587834" y="4994221"/>
            <a:ext cx="4953866" cy="776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Find top-performing products compared to average sales.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1DB6D-C7E6-D261-7773-D359D5E83F09}"/>
              </a:ext>
            </a:extLst>
          </p:cNvPr>
          <p:cNvSpPr txBox="1"/>
          <p:nvPr/>
        </p:nvSpPr>
        <p:spPr>
          <a:xfrm>
            <a:off x="690265" y="757003"/>
            <a:ext cx="4331440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spcBef>
                <a:spcPct val="0"/>
              </a:spcBef>
              <a:buNone/>
              <a:defRPr sz="2400" b="1" i="0" u="sng">
                <a:solidFill>
                  <a:schemeClr val="bg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SubQuery - 1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0ED4CD-2BAE-3FD2-A2A6-F6276428A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7" t="20109" r="48634" b="11038"/>
          <a:stretch/>
        </p:blipFill>
        <p:spPr>
          <a:xfrm>
            <a:off x="6086724" y="809472"/>
            <a:ext cx="5830456" cy="54004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3586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A2D895-4EFD-FCEA-3240-A20A74105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265" y="1693893"/>
            <a:ext cx="4571283" cy="78823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Suppliers with Minimum Lead Time</a:t>
            </a:r>
            <a:endParaRPr lang="en-IN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E101B9-7E61-3924-7ABE-7943CB48B1CB}"/>
              </a:ext>
            </a:extLst>
          </p:cNvPr>
          <p:cNvSpPr txBox="1"/>
          <p:nvPr/>
        </p:nvSpPr>
        <p:spPr>
          <a:xfrm>
            <a:off x="600349" y="3292330"/>
            <a:ext cx="4953866" cy="10043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To find the suppliers who deliver fastest, so I can prefer them for urgent inventory replenishment decisions.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778DE-6452-4B82-9B7A-27FC8AD5EDE3}"/>
              </a:ext>
            </a:extLst>
          </p:cNvPr>
          <p:cNvSpPr txBox="1"/>
          <p:nvPr/>
        </p:nvSpPr>
        <p:spPr>
          <a:xfrm>
            <a:off x="587834" y="4949251"/>
            <a:ext cx="4953866" cy="776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Identify fastest suppliers based on lead time.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1DB6D-C7E6-D261-7773-D359D5E83F09}"/>
              </a:ext>
            </a:extLst>
          </p:cNvPr>
          <p:cNvSpPr txBox="1"/>
          <p:nvPr/>
        </p:nvSpPr>
        <p:spPr>
          <a:xfrm>
            <a:off x="690265" y="757003"/>
            <a:ext cx="4331440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spcBef>
                <a:spcPct val="0"/>
              </a:spcBef>
              <a:buNone/>
              <a:defRPr sz="2400" b="1" i="0" u="sng">
                <a:solidFill>
                  <a:schemeClr val="bg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SubQuery - 2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263A6B-8633-79F5-87A7-3801BD580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" t="20765" r="56062" b="11039"/>
          <a:stretch/>
        </p:blipFill>
        <p:spPr>
          <a:xfrm>
            <a:off x="6041037" y="824464"/>
            <a:ext cx="5951094" cy="54264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9380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A2D895-4EFD-FCEA-3240-A20A74105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5" y="1514013"/>
            <a:ext cx="4571283" cy="78823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Products That Were Never Sold</a:t>
            </a:r>
            <a:endParaRPr lang="en-IN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E101B9-7E61-3924-7ABE-7943CB48B1CB}"/>
              </a:ext>
            </a:extLst>
          </p:cNvPr>
          <p:cNvSpPr txBox="1"/>
          <p:nvPr/>
        </p:nvSpPr>
        <p:spPr>
          <a:xfrm>
            <a:off x="600349" y="3172410"/>
            <a:ext cx="4953866" cy="1324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To detect products that were added into stock but never sold, so that I can plan clearance sales or revise purchasing strategy.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778DE-6452-4B82-9B7A-27FC8AD5EDE3}"/>
              </a:ext>
            </a:extLst>
          </p:cNvPr>
          <p:cNvSpPr txBox="1"/>
          <p:nvPr/>
        </p:nvSpPr>
        <p:spPr>
          <a:xfrm>
            <a:off x="587834" y="5114141"/>
            <a:ext cx="4953866" cy="537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Detect dead stock products with zero sales.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1DB6D-C7E6-D261-7773-D359D5E83F09}"/>
              </a:ext>
            </a:extLst>
          </p:cNvPr>
          <p:cNvSpPr txBox="1"/>
          <p:nvPr/>
        </p:nvSpPr>
        <p:spPr>
          <a:xfrm>
            <a:off x="690265" y="757003"/>
            <a:ext cx="4331440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spcBef>
                <a:spcPct val="0"/>
              </a:spcBef>
              <a:buNone/>
              <a:defRPr sz="2400" b="1" i="0" u="sng">
                <a:solidFill>
                  <a:schemeClr val="bg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SubQuery - 3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5CFB8C-3509-F13C-BAB7-6385C055FE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5" t="22077" r="59617" b="11038"/>
          <a:stretch/>
        </p:blipFill>
        <p:spPr>
          <a:xfrm>
            <a:off x="6071013" y="854449"/>
            <a:ext cx="5906128" cy="53686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506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A2D895-4EFD-FCEA-3240-A20A74105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5" y="2473376"/>
            <a:ext cx="4571283" cy="147778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fetch a single value (SupplierID) from a sub-query, allowing us to match it against another table (suppliers).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778DE-6452-4B82-9B7A-27FC8AD5EDE3}"/>
              </a:ext>
            </a:extLst>
          </p:cNvPr>
          <p:cNvSpPr txBox="1"/>
          <p:nvPr/>
        </p:nvSpPr>
        <p:spPr>
          <a:xfrm>
            <a:off x="587834" y="5069171"/>
            <a:ext cx="4953866" cy="776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Retrieves the name of the supplier for a specific purchase order.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1DB6D-C7E6-D261-7773-D359D5E83F09}"/>
              </a:ext>
            </a:extLst>
          </p:cNvPr>
          <p:cNvSpPr txBox="1"/>
          <p:nvPr/>
        </p:nvSpPr>
        <p:spPr>
          <a:xfrm>
            <a:off x="690265" y="703809"/>
            <a:ext cx="4331440" cy="11699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spcBef>
                <a:spcPct val="0"/>
              </a:spcBef>
              <a:buNone/>
              <a:defRPr sz="2400" b="1" i="0" u="sng">
                <a:solidFill>
                  <a:schemeClr val="bg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SubQuery – 4 (</a:t>
            </a:r>
            <a:r>
              <a:rPr lang="en-IN" dirty="0"/>
              <a:t>Single-row Sub-query)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3D265D-98C6-1821-6E8E-568EAD9361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3" t="22732" r="36339" b="13005"/>
          <a:stretch/>
        </p:blipFill>
        <p:spPr>
          <a:xfrm>
            <a:off x="5981075" y="809471"/>
            <a:ext cx="6145967" cy="53814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6338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A2D895-4EFD-FCEA-3240-A20A74105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5" y="2473376"/>
            <a:ext cx="4571283" cy="147778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for checking against multiple possible values returned from the sub-query (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ProductIDs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more than 80 ordered).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778DE-6452-4B82-9B7A-27FC8AD5EDE3}"/>
              </a:ext>
            </a:extLst>
          </p:cNvPr>
          <p:cNvSpPr txBox="1"/>
          <p:nvPr/>
        </p:nvSpPr>
        <p:spPr>
          <a:xfrm>
            <a:off x="587834" y="5069171"/>
            <a:ext cx="4953866" cy="6870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Identifies product IDs with a substantial quantity ordered.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1DB6D-C7E6-D261-7773-D359D5E83F09}"/>
              </a:ext>
            </a:extLst>
          </p:cNvPr>
          <p:cNvSpPr txBox="1"/>
          <p:nvPr/>
        </p:nvSpPr>
        <p:spPr>
          <a:xfrm>
            <a:off x="690265" y="703809"/>
            <a:ext cx="4331440" cy="11699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spcBef>
                <a:spcPct val="0"/>
              </a:spcBef>
              <a:buNone/>
              <a:defRPr sz="2400" b="1" i="0" u="sng">
                <a:solidFill>
                  <a:schemeClr val="bg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SubQuery – 5 (</a:t>
            </a:r>
            <a:r>
              <a:rPr lang="en-IN" dirty="0"/>
              <a:t>Multi-row Sub-query)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E6D0C-5B98-A28A-C001-CF7F5DA28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" t="23419" r="31093" b="16066"/>
          <a:stretch/>
        </p:blipFill>
        <p:spPr>
          <a:xfrm>
            <a:off x="5981078" y="689550"/>
            <a:ext cx="5966086" cy="55463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0969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92123-6FBC-4752-6AB9-21BD953E7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94418-56EA-4F48-4EB6-A8EEFCA50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5034" y="2873320"/>
            <a:ext cx="10222580" cy="312274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Inventory Optimization System is a structured MySQL Workbench project designed to improve inventory management by minimizing overstock and stockouts. It models real-world processes using five normalized tables: Products, Suppliers, Inventory, Orders and PurchaseOrders. Through queries, joins, subqueries and views. The system enables better forecasting, supplier management and inventory control. Using a snowflake schema, it supports efficient data analysis and smarter decision-making. This project showcases database design and advanced SQL skills for real-world business applications.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214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A2D895-4EFD-FCEA-3240-A20A74105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5" y="2691258"/>
            <a:ext cx="4571283" cy="116996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allows for matching multiple columns across tables, providing more context in selections.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778DE-6452-4B82-9B7A-27FC8AD5EDE3}"/>
              </a:ext>
            </a:extLst>
          </p:cNvPr>
          <p:cNvSpPr txBox="1"/>
          <p:nvPr/>
        </p:nvSpPr>
        <p:spPr>
          <a:xfrm>
            <a:off x="587834" y="5069171"/>
            <a:ext cx="4953866" cy="6870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Fetches product details based on high-priced product categories.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1DB6D-C7E6-D261-7773-D359D5E83F09}"/>
              </a:ext>
            </a:extLst>
          </p:cNvPr>
          <p:cNvSpPr txBox="1"/>
          <p:nvPr/>
        </p:nvSpPr>
        <p:spPr>
          <a:xfrm>
            <a:off x="690265" y="703809"/>
            <a:ext cx="4331440" cy="11699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spcBef>
                <a:spcPct val="0"/>
              </a:spcBef>
              <a:buNone/>
              <a:defRPr sz="2400" b="1" i="0" u="sng">
                <a:solidFill>
                  <a:schemeClr val="bg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SubQuery – 6 (</a:t>
            </a:r>
            <a:r>
              <a:rPr lang="en-IN" dirty="0"/>
              <a:t>Multi-column Sub-query)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6BD45-050F-4CB9-45D5-EE2BEB21E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8" t="22296" r="23552" b="13879"/>
          <a:stretch/>
        </p:blipFill>
        <p:spPr>
          <a:xfrm>
            <a:off x="5966085" y="629590"/>
            <a:ext cx="6160948" cy="55913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2470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A2D895-4EFD-FCEA-3240-A20A74105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5" y="2616308"/>
            <a:ext cx="4896405" cy="116996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sub-query references the outer query, checking for conditions that involve data from both.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778DE-6452-4B82-9B7A-27FC8AD5EDE3}"/>
              </a:ext>
            </a:extLst>
          </p:cNvPr>
          <p:cNvSpPr txBox="1"/>
          <p:nvPr/>
        </p:nvSpPr>
        <p:spPr>
          <a:xfrm>
            <a:off x="587834" y="5069171"/>
            <a:ext cx="4953866" cy="6870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Finds products that have been ordered in quantities exceeding 75.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1DB6D-C7E6-D261-7773-D359D5E83F09}"/>
              </a:ext>
            </a:extLst>
          </p:cNvPr>
          <p:cNvSpPr txBox="1"/>
          <p:nvPr/>
        </p:nvSpPr>
        <p:spPr>
          <a:xfrm>
            <a:off x="690265" y="703809"/>
            <a:ext cx="4331440" cy="11699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spcBef>
                <a:spcPct val="0"/>
              </a:spcBef>
              <a:buNone/>
              <a:defRPr sz="2400" b="1" i="0" u="sng">
                <a:solidFill>
                  <a:schemeClr val="bg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SubQuery – 7 (</a:t>
            </a:r>
            <a:r>
              <a:rPr lang="en-IN" dirty="0"/>
              <a:t>Correlated Sub-query)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7AA27-DC98-919F-2D6B-F2FB14D712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24694" r="17323" b="13663"/>
          <a:stretch/>
        </p:blipFill>
        <p:spPr>
          <a:xfrm>
            <a:off x="5996066" y="703809"/>
            <a:ext cx="6056026" cy="54271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8294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A2D895-4EFD-FCEA-3240-A20A74105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95" y="1708878"/>
            <a:ext cx="4896405" cy="302176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query fetches purchase orders placed on or after April 4, 2025, with an ordered quantity greater than 50 units.</a:t>
            </a:r>
            <a:b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uses single-row subqueries to retrieve the corresponding supplier name, product name, and current inventory for each order.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778DE-6452-4B82-9B7A-27FC8AD5EDE3}"/>
              </a:ext>
            </a:extLst>
          </p:cNvPr>
          <p:cNvSpPr txBox="1"/>
          <p:nvPr/>
        </p:nvSpPr>
        <p:spPr>
          <a:xfrm>
            <a:off x="587834" y="5069170"/>
            <a:ext cx="4953866" cy="9718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Fetches detailed information for recent large purchase orders including supplier, product and current stock.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1DB6D-C7E6-D261-7773-D359D5E83F09}"/>
              </a:ext>
            </a:extLst>
          </p:cNvPr>
          <p:cNvSpPr txBox="1"/>
          <p:nvPr/>
        </p:nvSpPr>
        <p:spPr>
          <a:xfrm>
            <a:off x="690265" y="703809"/>
            <a:ext cx="4331440" cy="11699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spcBef>
                <a:spcPct val="0"/>
              </a:spcBef>
              <a:buNone/>
              <a:defRPr sz="2400" b="1" i="0" u="sng">
                <a:solidFill>
                  <a:schemeClr val="bg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SubQuery – 8 (</a:t>
            </a:r>
            <a:r>
              <a:rPr lang="en-IN" dirty="0"/>
              <a:t>Nested Sub-query)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CAED38-1669-903D-0036-C36BC6D17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" t="22513" r="24044" b="14317"/>
          <a:stretch/>
        </p:blipFill>
        <p:spPr>
          <a:xfrm>
            <a:off x="5981066" y="674564"/>
            <a:ext cx="6071025" cy="55613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0781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0778DE-6452-4B82-9B7A-27FC8AD5EDE3}"/>
              </a:ext>
            </a:extLst>
          </p:cNvPr>
          <p:cNvSpPr txBox="1"/>
          <p:nvPr/>
        </p:nvSpPr>
        <p:spPr>
          <a:xfrm>
            <a:off x="587834" y="4784361"/>
            <a:ext cx="4953866" cy="776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Match products and inventory for actively managed stock.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1DB6D-C7E6-D261-7773-D359D5E83F09}"/>
              </a:ext>
            </a:extLst>
          </p:cNvPr>
          <p:cNvSpPr txBox="1"/>
          <p:nvPr/>
        </p:nvSpPr>
        <p:spPr>
          <a:xfrm>
            <a:off x="690265" y="936883"/>
            <a:ext cx="4331440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spcBef>
                <a:spcPct val="0"/>
              </a:spcBef>
              <a:buNone/>
              <a:defRPr sz="2400" b="1" i="0" u="sng">
                <a:solidFill>
                  <a:schemeClr val="bg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JOINS – 1 (INNER JOIN)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A91061-3AA1-C73C-0AD6-FEAE32477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8" t="22077" r="32732" b="11038"/>
          <a:stretch/>
        </p:blipFill>
        <p:spPr>
          <a:xfrm>
            <a:off x="6056740" y="884432"/>
            <a:ext cx="5905411" cy="53065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E9136B10-FB01-00CF-1CAF-EBE8665847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44526" y="2456828"/>
            <a:ext cx="5111698" cy="94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alt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INNER JOIN to retrieve only products that are available in stock. </a:t>
            </a:r>
          </a:p>
        </p:txBody>
      </p:sp>
    </p:spTree>
    <p:extLst>
      <p:ext uri="{BB962C8B-B14F-4D97-AF65-F5344CB8AC3E}">
        <p14:creationId xmlns:p14="http://schemas.microsoft.com/office/powerpoint/2010/main" val="3542097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0778DE-6452-4B82-9B7A-27FC8AD5EDE3}"/>
              </a:ext>
            </a:extLst>
          </p:cNvPr>
          <p:cNvSpPr txBox="1"/>
          <p:nvPr/>
        </p:nvSpPr>
        <p:spPr>
          <a:xfrm>
            <a:off x="587834" y="4994221"/>
            <a:ext cx="4953866" cy="776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Lists products without any purchase orders.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1DB6D-C7E6-D261-7773-D359D5E83F09}"/>
              </a:ext>
            </a:extLst>
          </p:cNvPr>
          <p:cNvSpPr txBox="1"/>
          <p:nvPr/>
        </p:nvSpPr>
        <p:spPr>
          <a:xfrm>
            <a:off x="690265" y="816963"/>
            <a:ext cx="4331440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spcBef>
                <a:spcPct val="0"/>
              </a:spcBef>
              <a:buNone/>
              <a:defRPr sz="2400" b="1" i="0" u="sng">
                <a:solidFill>
                  <a:schemeClr val="bg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JOINS – 2 (LEFT JOIN)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A9CBE4-6AD7-7200-8BBE-66E90D3892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07" t="19672" r="33224" b="11039"/>
          <a:stretch/>
        </p:blipFill>
        <p:spPr>
          <a:xfrm>
            <a:off x="6096000" y="828208"/>
            <a:ext cx="5806190" cy="534773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47B4C84-FF8A-92B9-F4F5-A6B780C23E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44525" y="2636703"/>
            <a:ext cx="4182308" cy="11857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alt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 JOIN to find products that do not have any purchase orders yet. </a:t>
            </a:r>
          </a:p>
        </p:txBody>
      </p:sp>
    </p:spTree>
    <p:extLst>
      <p:ext uri="{BB962C8B-B14F-4D97-AF65-F5344CB8AC3E}">
        <p14:creationId xmlns:p14="http://schemas.microsoft.com/office/powerpoint/2010/main" val="1397086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0778DE-6452-4B82-9B7A-27FC8AD5EDE3}"/>
              </a:ext>
            </a:extLst>
          </p:cNvPr>
          <p:cNvSpPr txBox="1"/>
          <p:nvPr/>
        </p:nvSpPr>
        <p:spPr>
          <a:xfrm>
            <a:off x="587834" y="4994221"/>
            <a:ext cx="4953866" cy="776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Shows all purchase orders and their supplier details (if available).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1DB6D-C7E6-D261-7773-D359D5E83F09}"/>
              </a:ext>
            </a:extLst>
          </p:cNvPr>
          <p:cNvSpPr txBox="1"/>
          <p:nvPr/>
        </p:nvSpPr>
        <p:spPr>
          <a:xfrm>
            <a:off x="690265" y="846943"/>
            <a:ext cx="4331440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spcBef>
                <a:spcPct val="0"/>
              </a:spcBef>
              <a:buNone/>
              <a:defRPr sz="2400" b="1" i="0" u="sng">
                <a:solidFill>
                  <a:schemeClr val="bg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JOINS – 3 (RIGHT JOIN)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D29DF-67AF-7EA7-A07E-6E28FD787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90265" y="2458614"/>
            <a:ext cx="4953866" cy="12127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alt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 JOIN to show all purchase orders, even if some suppliers information is missing.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5F4205-35D6-7A67-3F97-E4FB4685F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54" t="22951" r="31257" b="24372"/>
          <a:stretch/>
        </p:blipFill>
        <p:spPr>
          <a:xfrm>
            <a:off x="6026047" y="884423"/>
            <a:ext cx="5936104" cy="53814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4585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0778DE-6452-4B82-9B7A-27FC8AD5EDE3}"/>
              </a:ext>
            </a:extLst>
          </p:cNvPr>
          <p:cNvSpPr txBox="1"/>
          <p:nvPr/>
        </p:nvSpPr>
        <p:spPr>
          <a:xfrm>
            <a:off x="617814" y="4994221"/>
            <a:ext cx="4953866" cy="776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Lists every possible product-supplier combination.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1DB6D-C7E6-D261-7773-D359D5E83F09}"/>
              </a:ext>
            </a:extLst>
          </p:cNvPr>
          <p:cNvSpPr txBox="1"/>
          <p:nvPr/>
        </p:nvSpPr>
        <p:spPr>
          <a:xfrm>
            <a:off x="690265" y="846943"/>
            <a:ext cx="4331440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spcBef>
                <a:spcPct val="0"/>
              </a:spcBef>
              <a:buNone/>
              <a:defRPr sz="2400" b="1" i="0" u="sng">
                <a:solidFill>
                  <a:schemeClr val="bg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JOINS – 4 (CROSS JOIN)</a:t>
            </a:r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58AB31F-C1DD-5C43-210B-D569F44CD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87834" y="2203556"/>
            <a:ext cx="4953866" cy="18612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JOIN is used to create all possible combinations of products and suppliers, helping in planning future inventory or supplier partnerships.</a:t>
            </a:r>
            <a:endParaRPr lang="en-US" alt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0F3CA8-F7A0-3ACE-F670-C5A8800D8B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9" t="22732" r="64371" b="10601"/>
          <a:stretch/>
        </p:blipFill>
        <p:spPr>
          <a:xfrm>
            <a:off x="6026042" y="607103"/>
            <a:ext cx="5906128" cy="56138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2237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0778DE-6452-4B82-9B7A-27FC8AD5EDE3}"/>
              </a:ext>
            </a:extLst>
          </p:cNvPr>
          <p:cNvSpPr txBox="1"/>
          <p:nvPr/>
        </p:nvSpPr>
        <p:spPr>
          <a:xfrm>
            <a:off x="587834" y="4859311"/>
            <a:ext cx="4953866" cy="1016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To find and list products belonging to the same category for better inventory and marketing strategies.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1DB6D-C7E6-D261-7773-D359D5E83F09}"/>
              </a:ext>
            </a:extLst>
          </p:cNvPr>
          <p:cNvSpPr txBox="1"/>
          <p:nvPr/>
        </p:nvSpPr>
        <p:spPr>
          <a:xfrm>
            <a:off x="690265" y="846943"/>
            <a:ext cx="4331440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spcBef>
                <a:spcPct val="0"/>
              </a:spcBef>
              <a:buNone/>
              <a:defRPr sz="2400" b="1" i="0" u="sng">
                <a:solidFill>
                  <a:schemeClr val="bg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JOINS – 5 (SELF JOIN)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D29DF-67AF-7EA7-A07E-6E28FD787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90265" y="2098620"/>
            <a:ext cx="4953866" cy="19174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 Join is used to compare products within the same category to identify similar items, helping in product bundling or category analysis.</a:t>
            </a:r>
            <a:endParaRPr lang="en-US" alt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6F3786-A5E2-D822-E408-3E0D320648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" t="21312" r="36503" b="9945"/>
          <a:stretch/>
        </p:blipFill>
        <p:spPr>
          <a:xfrm>
            <a:off x="5981067" y="592112"/>
            <a:ext cx="5981083" cy="54938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072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0778DE-6452-4B82-9B7A-27FC8AD5EDE3}"/>
              </a:ext>
            </a:extLst>
          </p:cNvPr>
          <p:cNvSpPr txBox="1"/>
          <p:nvPr/>
        </p:nvSpPr>
        <p:spPr>
          <a:xfrm>
            <a:off x="587834" y="5174102"/>
            <a:ext cx="4953866" cy="687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To simplify product lookup for reports and dashboards.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1DB6D-C7E6-D261-7773-D359D5E83F09}"/>
              </a:ext>
            </a:extLst>
          </p:cNvPr>
          <p:cNvSpPr txBox="1"/>
          <p:nvPr/>
        </p:nvSpPr>
        <p:spPr>
          <a:xfrm>
            <a:off x="690265" y="846943"/>
            <a:ext cx="4331440" cy="461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spcBef>
                <a:spcPct val="0"/>
              </a:spcBef>
              <a:buNone/>
              <a:defRPr sz="2400" b="1" i="0" u="sng">
                <a:solidFill>
                  <a:schemeClr val="bg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VIEWS – 1 (SIMPLE VIEW)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D29DF-67AF-7EA7-A07E-6E28FD787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90265" y="2623274"/>
            <a:ext cx="4953866" cy="1152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quickly access basic product information without exposing full product table each time.</a:t>
            </a:r>
            <a:endParaRPr lang="en-US" alt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034DE-45B7-A589-D225-2849691B4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7" t="22732" r="52631" b="9290"/>
          <a:stretch/>
        </p:blipFill>
        <p:spPr>
          <a:xfrm>
            <a:off x="6026046" y="764504"/>
            <a:ext cx="5861153" cy="54564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303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0778DE-6452-4B82-9B7A-27FC8AD5EDE3}"/>
              </a:ext>
            </a:extLst>
          </p:cNvPr>
          <p:cNvSpPr txBox="1"/>
          <p:nvPr/>
        </p:nvSpPr>
        <p:spPr>
          <a:xfrm>
            <a:off x="587834" y="5174102"/>
            <a:ext cx="4953866" cy="687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To easily identify low-stock products needing replenishment.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1DB6D-C7E6-D261-7773-D359D5E83F09}"/>
              </a:ext>
            </a:extLst>
          </p:cNvPr>
          <p:cNvSpPr txBox="1"/>
          <p:nvPr/>
        </p:nvSpPr>
        <p:spPr>
          <a:xfrm>
            <a:off x="690264" y="880665"/>
            <a:ext cx="4451361" cy="378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spcBef>
                <a:spcPct val="0"/>
              </a:spcBef>
              <a:buNone/>
              <a:defRPr sz="2400" b="1" i="0" u="sng">
                <a:solidFill>
                  <a:schemeClr val="bg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VIEWS – 2 (COMPLEX VIEW)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D29DF-67AF-7EA7-A07E-6E28FD787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90265" y="2623274"/>
            <a:ext cx="4953866" cy="11529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combine product and inventory data and check automatically if reorder is needed.</a:t>
            </a:r>
            <a:endParaRPr lang="en-US" alt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89453-F39D-1E40-8611-B8BBF72ADC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6" t="19891" r="39719" b="11257"/>
          <a:stretch/>
        </p:blipFill>
        <p:spPr>
          <a:xfrm>
            <a:off x="6011055" y="809470"/>
            <a:ext cx="5966086" cy="54264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6508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89CF1-E688-BDB0-BB97-61232A50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EER – Diagram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F6B3EE-2A38-B822-3BA7-6BA79EE131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7" b="10615"/>
          <a:stretch/>
        </p:blipFill>
        <p:spPr>
          <a:xfrm>
            <a:off x="479685" y="2338467"/>
            <a:ext cx="11182663" cy="43771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1343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0778DE-6452-4B82-9B7A-27FC8AD5EDE3}"/>
              </a:ext>
            </a:extLst>
          </p:cNvPr>
          <p:cNvSpPr txBox="1"/>
          <p:nvPr/>
        </p:nvSpPr>
        <p:spPr>
          <a:xfrm>
            <a:off x="587834" y="5174102"/>
            <a:ext cx="4953866" cy="687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To allow safe updates to supplier contact information.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1DB6D-C7E6-D261-7773-D359D5E83F09}"/>
              </a:ext>
            </a:extLst>
          </p:cNvPr>
          <p:cNvSpPr txBox="1"/>
          <p:nvPr/>
        </p:nvSpPr>
        <p:spPr>
          <a:xfrm>
            <a:off x="690264" y="989354"/>
            <a:ext cx="4706195" cy="3747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spcBef>
                <a:spcPct val="0"/>
              </a:spcBef>
              <a:buNone/>
              <a:defRPr sz="2400" b="1" i="0" u="sng">
                <a:solidFill>
                  <a:schemeClr val="bg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VIEWS – 3 (UPDATABLE VIEW)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D29DF-67AF-7EA7-A07E-6E28FD787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90265" y="2368441"/>
            <a:ext cx="4953866" cy="14840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focused, editable view for updating supplier contact details without accessing full supplier records.</a:t>
            </a:r>
            <a:endParaRPr lang="en-US" alt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8E4BA-87E3-60A8-94D4-5D992A332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3" t="22950" r="52240" b="9946"/>
          <a:stretch/>
        </p:blipFill>
        <p:spPr>
          <a:xfrm>
            <a:off x="6026043" y="809468"/>
            <a:ext cx="5936108" cy="53514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881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0778DE-6452-4B82-9B7A-27FC8AD5EDE3}"/>
              </a:ext>
            </a:extLst>
          </p:cNvPr>
          <p:cNvSpPr txBox="1"/>
          <p:nvPr/>
        </p:nvSpPr>
        <p:spPr>
          <a:xfrm>
            <a:off x="587834" y="5174102"/>
            <a:ext cx="4953866" cy="687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indent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To prepare a detailed procurement report linking products, suppliers, and orders.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1DB6D-C7E6-D261-7773-D359D5E83F09}"/>
              </a:ext>
            </a:extLst>
          </p:cNvPr>
          <p:cNvSpPr txBox="1"/>
          <p:nvPr/>
        </p:nvSpPr>
        <p:spPr>
          <a:xfrm>
            <a:off x="690264" y="869434"/>
            <a:ext cx="4706195" cy="8094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spcBef>
                <a:spcPct val="0"/>
              </a:spcBef>
              <a:buNone/>
              <a:defRPr sz="2400" b="1" i="0" u="sng">
                <a:solidFill>
                  <a:schemeClr val="bg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VIEWS – 4 (NON-UPDATABLE VIEW)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D29DF-67AF-7EA7-A07E-6E28FD787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90265" y="2368441"/>
            <a:ext cx="4953866" cy="18587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combine purchase order data with product and supplier names for full procurement reporting — but non-updatable because of multiple tables join.</a:t>
            </a:r>
            <a:endParaRPr lang="en-US" alt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65476-C831-50A2-8258-3DB5A2E3EA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4" t="19672" r="26994" b="11039"/>
          <a:stretch/>
        </p:blipFill>
        <p:spPr>
          <a:xfrm>
            <a:off x="6011050" y="839453"/>
            <a:ext cx="6056032" cy="53814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7613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00DD3-8E33-565D-328E-0409E3833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129C7F-15C8-084F-EEED-76430A17AB85}"/>
              </a:ext>
            </a:extLst>
          </p:cNvPr>
          <p:cNvSpPr txBox="1"/>
          <p:nvPr/>
        </p:nvSpPr>
        <p:spPr>
          <a:xfrm>
            <a:off x="239843" y="2413419"/>
            <a:ext cx="1175228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project highlights the vital role of SQL in managing and analyzing inventory data within an Inventory Optimization System.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starts with an overview of inventory management's importance, then explores key SQL concepts in detail.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Joins, subqueries, and views are used extensively to improve data retrieval, streamline analysis, and enhance reporting capabilities.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Practical case studies demonstrate how these SQL techniques help optimize inventory levels, cut costs, and boost operational efficiency.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project emphasizes that a well-designed system using advanced SQL techniques is crucial for data-driven decision-making and successful inventory management.</a:t>
            </a:r>
          </a:p>
        </p:txBody>
      </p:sp>
    </p:spTree>
    <p:extLst>
      <p:ext uri="{BB962C8B-B14F-4D97-AF65-F5344CB8AC3E}">
        <p14:creationId xmlns:p14="http://schemas.microsoft.com/office/powerpoint/2010/main" val="4262719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919ECE7-FE92-3B7B-5E7E-2AAF6D7BC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84" y="479685"/>
            <a:ext cx="11227634" cy="589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62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2FD4A-B6B1-1A98-FD8A-E9A35CCAC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For Products Table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B6C9F8-142F-EE11-CD8B-18645D716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852" t="33701" r="33881" b="29439"/>
          <a:stretch/>
        </p:blipFill>
        <p:spPr>
          <a:xfrm>
            <a:off x="914401" y="2428408"/>
            <a:ext cx="10283250" cy="4137284"/>
          </a:xfr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6727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B4C2EA-81CF-F05B-CB2D-BC25B51A2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137" t="31294" r="33380" b="27899"/>
          <a:stretch/>
        </p:blipFill>
        <p:spPr>
          <a:xfrm>
            <a:off x="899410" y="2443396"/>
            <a:ext cx="10598045" cy="4137286"/>
          </a:xfrm>
          <a:ln w="12700"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F79BFB1-756D-FDF2-9FAC-048F8A1E6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700" y="973138"/>
            <a:ext cx="8761413" cy="7080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For Sales Table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517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30171A-501F-972D-F71A-6D8D5DF10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689" t="33577" r="33380" b="28832"/>
          <a:stretch/>
        </p:blipFill>
        <p:spPr>
          <a:xfrm>
            <a:off x="614597" y="2443398"/>
            <a:ext cx="10777928" cy="4122294"/>
          </a:xfrm>
          <a:ln w="12700"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2411BB-E499-E755-7452-EBD243074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700" y="973138"/>
            <a:ext cx="8761413" cy="7080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For Inventory Table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88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5EEBC3-5896-1999-8C2C-4FEB90FBA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409" t="33290" r="34116" b="29528"/>
          <a:stretch/>
        </p:blipFill>
        <p:spPr>
          <a:xfrm>
            <a:off x="674557" y="2488371"/>
            <a:ext cx="10822899" cy="4137281"/>
          </a:xfrm>
          <a:ln w="12700"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2DB1904-881C-4903-2853-394B45DD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700" y="973138"/>
            <a:ext cx="8761413" cy="7080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For Suppliers Table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495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3CEAD4-D56E-F943-88F8-2B4FD4CA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For PurchaseOrders Table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37A2A2-18E8-5723-8298-165375A12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161" t="32934" r="34140" b="28182"/>
          <a:stretch/>
        </p:blipFill>
        <p:spPr>
          <a:xfrm>
            <a:off x="659568" y="2443398"/>
            <a:ext cx="10919996" cy="4077323"/>
          </a:xfr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5594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C5A2-C87A-3646-CCE3-4C0D27843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63" y="749512"/>
            <a:ext cx="4046627" cy="788232"/>
          </a:xfrm>
        </p:spPr>
        <p:txBody>
          <a:bodyPr/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Demand Calculation (From Sales)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74B470-3AC5-5EC9-DDE0-3F5109910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16" t="22116" r="44504" b="10580"/>
          <a:stretch/>
        </p:blipFill>
        <p:spPr>
          <a:xfrm>
            <a:off x="5081666" y="764501"/>
            <a:ext cx="6745575" cy="5545205"/>
          </a:xfrm>
          <a:ln w="12700">
            <a:solidFill>
              <a:schemeClr val="tx1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36F1B-8F28-6865-6FE0-7BC90E0F6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185" y="4997969"/>
            <a:ext cx="3965805" cy="1051811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Finds the average quantity sold per product → Helps predict future demand!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0F4AEF9-F36C-8BC8-8193-00E345DF9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19" y="2069080"/>
            <a:ext cx="4046628" cy="21581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None/>
            </a:pPr>
            <a:r>
              <a:rPr lang="en-US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query calculates the average quantity sold for each product across all sales records.</a:t>
            </a:r>
            <a:br>
              <a:rPr lang="en-US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helps in understanding the typical demand level of each product by using the AVG() function grouped by ProductID. </a:t>
            </a:r>
          </a:p>
        </p:txBody>
      </p:sp>
    </p:spTree>
    <p:extLst>
      <p:ext uri="{BB962C8B-B14F-4D97-AF65-F5344CB8AC3E}">
        <p14:creationId xmlns:p14="http://schemas.microsoft.com/office/powerpoint/2010/main" val="35926330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on Boardroom">
    <a:dk1>
      <a:sysClr val="windowText" lastClr="000000"/>
    </a:dk1>
    <a:lt1>
      <a:sysClr val="window" lastClr="FFFFFF"/>
    </a:lt1>
    <a:dk2>
      <a:srgbClr val="3B3059"/>
    </a:dk2>
    <a:lt2>
      <a:srgbClr val="EBEBEB"/>
    </a:lt2>
    <a:accent1>
      <a:srgbClr val="B31166"/>
    </a:accent1>
    <a:accent2>
      <a:srgbClr val="E33D6F"/>
    </a:accent2>
    <a:accent3>
      <a:srgbClr val="E45F3C"/>
    </a:accent3>
    <a:accent4>
      <a:srgbClr val="E9943A"/>
    </a:accent4>
    <a:accent5>
      <a:srgbClr val="9B6BF2"/>
    </a:accent5>
    <a:accent6>
      <a:srgbClr val="D53DD0"/>
    </a:accent6>
    <a:hlink>
      <a:srgbClr val="8F8F8F"/>
    </a:hlink>
    <a:folHlink>
      <a:srgbClr val="A5A5A5"/>
    </a:folHlink>
  </a:clrScheme>
</a:themeOverride>
</file>

<file path=ppt/theme/themeOverride2.xml><?xml version="1.0" encoding="utf-8"?>
<a:themeOverride xmlns:a="http://schemas.openxmlformats.org/drawingml/2006/main">
  <a:clrScheme name="Ion Boardroom">
    <a:dk1>
      <a:sysClr val="windowText" lastClr="000000"/>
    </a:dk1>
    <a:lt1>
      <a:sysClr val="window" lastClr="FFFFFF"/>
    </a:lt1>
    <a:dk2>
      <a:srgbClr val="3B3059"/>
    </a:dk2>
    <a:lt2>
      <a:srgbClr val="EBEBEB"/>
    </a:lt2>
    <a:accent1>
      <a:srgbClr val="B31166"/>
    </a:accent1>
    <a:accent2>
      <a:srgbClr val="E33D6F"/>
    </a:accent2>
    <a:accent3>
      <a:srgbClr val="E45F3C"/>
    </a:accent3>
    <a:accent4>
      <a:srgbClr val="E9943A"/>
    </a:accent4>
    <a:accent5>
      <a:srgbClr val="9B6BF2"/>
    </a:accent5>
    <a:accent6>
      <a:srgbClr val="D53DD0"/>
    </a:accent6>
    <a:hlink>
      <a:srgbClr val="8F8F8F"/>
    </a:hlink>
    <a:folHlink>
      <a:srgbClr val="A5A5A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</TotalTime>
  <Words>1135</Words>
  <Application>Microsoft Office PowerPoint</Application>
  <PresentationFormat>Widescreen</PresentationFormat>
  <Paragraphs>88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Century Gothic</vt:lpstr>
      <vt:lpstr>Times New Roman</vt:lpstr>
      <vt:lpstr>Wingdings</vt:lpstr>
      <vt:lpstr>Wingdings 3</vt:lpstr>
      <vt:lpstr>Ion Boardroom</vt:lpstr>
      <vt:lpstr>Inventory Optimization System</vt:lpstr>
      <vt:lpstr>ABSTRACT</vt:lpstr>
      <vt:lpstr>EER – Diagram</vt:lpstr>
      <vt:lpstr>SCHEMA For Products Table</vt:lpstr>
      <vt:lpstr>SCHEMA For Sales Table</vt:lpstr>
      <vt:lpstr>SCHEMA For Inventory Table</vt:lpstr>
      <vt:lpstr>SCHEMA For Suppliers Table</vt:lpstr>
      <vt:lpstr>SCHEMA For PurchaseOrders Table</vt:lpstr>
      <vt:lpstr>Average Demand Calculation (From Sales)</vt:lpstr>
      <vt:lpstr>Stock Turnover Calculation (Inventory + Sales)</vt:lpstr>
      <vt:lpstr>Days Since Last Sale</vt:lpstr>
      <vt:lpstr>Days Since Last Purchase Order</vt:lpstr>
      <vt:lpstr>Predict Next Delivery Date Based on Supplier Lead Time</vt:lpstr>
      <vt:lpstr>CTE to Create Monthly Sales Report</vt:lpstr>
      <vt:lpstr>Find Products with Sales Above Average</vt:lpstr>
      <vt:lpstr>Find Suppliers with Minimum Lead Time</vt:lpstr>
      <vt:lpstr>Products That Were Never Sold</vt:lpstr>
      <vt:lpstr>Used to fetch a single value (SupplierID) from a sub-query, allowing us to match it against another table (suppliers).</vt:lpstr>
      <vt:lpstr>Allows for checking against multiple possible values returned from the sub-query (ProductIDs with more than 80 ordered).</vt:lpstr>
      <vt:lpstr>This allows for matching multiple columns across tables, providing more context in selections.</vt:lpstr>
      <vt:lpstr>The sub-query references the outer query, checking for conditions that involve data from both.</vt:lpstr>
      <vt:lpstr>This query fetches purchase orders placed on or after April 4, 2025, with an ordered quantity greater than 50 units. It uses single-row subqueries to retrieve the corresponding supplier name, product name, and current inventory for each order.</vt:lpstr>
      <vt:lpstr>INNER JOIN to retrieve only products that are available in stock. </vt:lpstr>
      <vt:lpstr>LEFT JOIN to find products that do not have any purchase orders yet. </vt:lpstr>
      <vt:lpstr>RIGHT JOIN to show all purchase orders, even if some suppliers information is missing. </vt:lpstr>
      <vt:lpstr>CROSS JOIN is used to create all possible combinations of products and suppliers, helping in planning future inventory or supplier partnerships.</vt:lpstr>
      <vt:lpstr>Self Join is used to compare products within the same category to identify similar items, helping in product bundling or category analysis.</vt:lpstr>
      <vt:lpstr>To quickly access basic product information without exposing full product table each time.</vt:lpstr>
      <vt:lpstr>To combine product and inventory data and check automatically if reorder is needed.</vt:lpstr>
      <vt:lpstr>To create a focused, editable view for updating supplier contact details without accessing full supplier records.</vt:lpstr>
      <vt:lpstr>To combine purchase order data with product and supplier names for full procurement reporting — but non-updatable because of multiple tables join.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Inventory Optimization System</dc:title>
  <dc:creator>Rajan</dc:creator>
  <cp:lastModifiedBy>Rajan</cp:lastModifiedBy>
  <cp:revision>127</cp:revision>
  <dcterms:created xsi:type="dcterms:W3CDTF">2025-04-25T19:00:23Z</dcterms:created>
  <dcterms:modified xsi:type="dcterms:W3CDTF">2025-04-29T10:06:20Z</dcterms:modified>
</cp:coreProperties>
</file>